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sldIdLst>
    <p:sldId id="256" r:id="rId2"/>
    <p:sldId id="257" r:id="rId3"/>
    <p:sldId id="258" r:id="rId4"/>
    <p:sldId id="259" r:id="rId5"/>
    <p:sldId id="260" r:id="rId6"/>
    <p:sldId id="261" r:id="rId7"/>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E4DD612-BE7D-4EDD-A343-1B246FCA284B}" type="datetimeFigureOut">
              <a:rPr lang="ar-IQ" smtClean="0"/>
              <a:t>22/06/1439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5963190-F30C-4198-8533-36ADD098F4E8}" type="slidenum">
              <a:rPr lang="ar-IQ" smtClean="0"/>
              <a:t>‹#›</a:t>
            </a:fld>
            <a:endParaRPr lang="ar-IQ"/>
          </a:p>
        </p:txBody>
      </p:sp>
    </p:spTree>
    <p:extLst>
      <p:ext uri="{BB962C8B-B14F-4D97-AF65-F5344CB8AC3E}">
        <p14:creationId xmlns:p14="http://schemas.microsoft.com/office/powerpoint/2010/main" val="246757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4DD612-BE7D-4EDD-A343-1B246FCA284B}" type="datetimeFigureOut">
              <a:rPr lang="ar-IQ" smtClean="0"/>
              <a:t>22/06/1439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05963190-F30C-4198-8533-36ADD098F4E8}" type="slidenum">
              <a:rPr lang="ar-IQ" smtClean="0"/>
              <a:t>‹#›</a:t>
            </a:fld>
            <a:endParaRPr lang="ar-IQ"/>
          </a:p>
        </p:txBody>
      </p:sp>
    </p:spTree>
    <p:extLst>
      <p:ext uri="{BB962C8B-B14F-4D97-AF65-F5344CB8AC3E}">
        <p14:creationId xmlns:p14="http://schemas.microsoft.com/office/powerpoint/2010/main" val="2198213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4DD612-BE7D-4EDD-A343-1B246FCA284B}" type="datetimeFigureOut">
              <a:rPr lang="ar-IQ" smtClean="0"/>
              <a:t>22/06/1439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5963190-F30C-4198-8533-36ADD098F4E8}" type="slidenum">
              <a:rPr lang="ar-IQ" smtClean="0"/>
              <a:t>‹#›</a:t>
            </a:fld>
            <a:endParaRPr lang="ar-IQ"/>
          </a:p>
        </p:txBody>
      </p:sp>
    </p:spTree>
    <p:extLst>
      <p:ext uri="{BB962C8B-B14F-4D97-AF65-F5344CB8AC3E}">
        <p14:creationId xmlns:p14="http://schemas.microsoft.com/office/powerpoint/2010/main" val="263295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4DD612-BE7D-4EDD-A343-1B246FCA284B}" type="datetimeFigureOut">
              <a:rPr lang="ar-IQ" smtClean="0"/>
              <a:t>22/06/1439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5963190-F30C-4198-8533-36ADD098F4E8}" type="slidenum">
              <a:rPr lang="ar-IQ" smtClean="0"/>
              <a:t>‹#›</a:t>
            </a:fld>
            <a:endParaRPr lang="ar-IQ"/>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733582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4DD612-BE7D-4EDD-A343-1B246FCA284B}" type="datetimeFigureOut">
              <a:rPr lang="ar-IQ" smtClean="0"/>
              <a:t>22/06/1439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5963190-F30C-4198-8533-36ADD098F4E8}" type="slidenum">
              <a:rPr lang="ar-IQ" smtClean="0"/>
              <a:t>‹#›</a:t>
            </a:fld>
            <a:endParaRPr lang="ar-IQ"/>
          </a:p>
        </p:txBody>
      </p:sp>
    </p:spTree>
    <p:extLst>
      <p:ext uri="{BB962C8B-B14F-4D97-AF65-F5344CB8AC3E}">
        <p14:creationId xmlns:p14="http://schemas.microsoft.com/office/powerpoint/2010/main" val="1927382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E4DD612-BE7D-4EDD-A343-1B246FCA284B}" type="datetimeFigureOut">
              <a:rPr lang="ar-IQ" smtClean="0"/>
              <a:t>22/06/1439</a:t>
            </a:fld>
            <a:endParaRPr lang="ar-IQ"/>
          </a:p>
        </p:txBody>
      </p:sp>
      <p:sp>
        <p:nvSpPr>
          <p:cNvPr id="4"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5963190-F30C-4198-8533-36ADD098F4E8}" type="slidenum">
              <a:rPr lang="ar-IQ" smtClean="0"/>
              <a:t>‹#›</a:t>
            </a:fld>
            <a:endParaRPr lang="ar-IQ"/>
          </a:p>
        </p:txBody>
      </p:sp>
    </p:spTree>
    <p:extLst>
      <p:ext uri="{BB962C8B-B14F-4D97-AF65-F5344CB8AC3E}">
        <p14:creationId xmlns:p14="http://schemas.microsoft.com/office/powerpoint/2010/main" val="377476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E4DD612-BE7D-4EDD-A343-1B246FCA284B}" type="datetimeFigureOut">
              <a:rPr lang="ar-IQ" smtClean="0"/>
              <a:t>22/06/1439</a:t>
            </a:fld>
            <a:endParaRPr lang="ar-IQ"/>
          </a:p>
        </p:txBody>
      </p:sp>
      <p:sp>
        <p:nvSpPr>
          <p:cNvPr id="4"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5963190-F30C-4198-8533-36ADD098F4E8}" type="slidenum">
              <a:rPr lang="ar-IQ" smtClean="0"/>
              <a:t>‹#›</a:t>
            </a:fld>
            <a:endParaRPr lang="ar-IQ"/>
          </a:p>
        </p:txBody>
      </p:sp>
    </p:spTree>
    <p:extLst>
      <p:ext uri="{BB962C8B-B14F-4D97-AF65-F5344CB8AC3E}">
        <p14:creationId xmlns:p14="http://schemas.microsoft.com/office/powerpoint/2010/main" val="3920505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4DD612-BE7D-4EDD-A343-1B246FCA284B}" type="datetimeFigureOut">
              <a:rPr lang="ar-IQ" smtClean="0"/>
              <a:t>22/06/1439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5963190-F30C-4198-8533-36ADD098F4E8}" type="slidenum">
              <a:rPr lang="ar-IQ" smtClean="0"/>
              <a:t>‹#›</a:t>
            </a:fld>
            <a:endParaRPr lang="ar-IQ"/>
          </a:p>
        </p:txBody>
      </p:sp>
    </p:spTree>
    <p:extLst>
      <p:ext uri="{BB962C8B-B14F-4D97-AF65-F5344CB8AC3E}">
        <p14:creationId xmlns:p14="http://schemas.microsoft.com/office/powerpoint/2010/main" val="2219291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4DD612-BE7D-4EDD-A343-1B246FCA284B}" type="datetimeFigureOut">
              <a:rPr lang="ar-IQ" smtClean="0"/>
              <a:t>22/06/1439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5963190-F30C-4198-8533-36ADD098F4E8}" type="slidenum">
              <a:rPr lang="ar-IQ" smtClean="0"/>
              <a:t>‹#›</a:t>
            </a:fld>
            <a:endParaRPr lang="ar-IQ"/>
          </a:p>
        </p:txBody>
      </p:sp>
    </p:spTree>
    <p:extLst>
      <p:ext uri="{BB962C8B-B14F-4D97-AF65-F5344CB8AC3E}">
        <p14:creationId xmlns:p14="http://schemas.microsoft.com/office/powerpoint/2010/main" val="4201147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4DD612-BE7D-4EDD-A343-1B246FCA284B}" type="datetimeFigureOut">
              <a:rPr lang="ar-IQ" smtClean="0"/>
              <a:t>22/06/1439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5963190-F30C-4198-8533-36ADD098F4E8}" type="slidenum">
              <a:rPr lang="ar-IQ" smtClean="0"/>
              <a:t>‹#›</a:t>
            </a:fld>
            <a:endParaRPr lang="ar-IQ"/>
          </a:p>
        </p:txBody>
      </p:sp>
    </p:spTree>
    <p:extLst>
      <p:ext uri="{BB962C8B-B14F-4D97-AF65-F5344CB8AC3E}">
        <p14:creationId xmlns:p14="http://schemas.microsoft.com/office/powerpoint/2010/main" val="2559293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4DD612-BE7D-4EDD-A343-1B246FCA284B}" type="datetimeFigureOut">
              <a:rPr lang="ar-IQ" smtClean="0"/>
              <a:t>22/06/1439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5963190-F30C-4198-8533-36ADD098F4E8}" type="slidenum">
              <a:rPr lang="ar-IQ" smtClean="0"/>
              <a:t>‹#›</a:t>
            </a:fld>
            <a:endParaRPr lang="ar-IQ"/>
          </a:p>
        </p:txBody>
      </p:sp>
    </p:spTree>
    <p:extLst>
      <p:ext uri="{BB962C8B-B14F-4D97-AF65-F5344CB8AC3E}">
        <p14:creationId xmlns:p14="http://schemas.microsoft.com/office/powerpoint/2010/main" val="1039352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E4DD612-BE7D-4EDD-A343-1B246FCA284B}" type="datetimeFigureOut">
              <a:rPr lang="ar-IQ" smtClean="0"/>
              <a:t>22/06/1439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05963190-F30C-4198-8533-36ADD098F4E8}" type="slidenum">
              <a:rPr lang="ar-IQ" smtClean="0"/>
              <a:t>‹#›</a:t>
            </a:fld>
            <a:endParaRPr lang="ar-IQ"/>
          </a:p>
        </p:txBody>
      </p:sp>
    </p:spTree>
    <p:extLst>
      <p:ext uri="{BB962C8B-B14F-4D97-AF65-F5344CB8AC3E}">
        <p14:creationId xmlns:p14="http://schemas.microsoft.com/office/powerpoint/2010/main" val="771112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E4DD612-BE7D-4EDD-A343-1B246FCA284B}" type="datetimeFigureOut">
              <a:rPr lang="ar-IQ" smtClean="0"/>
              <a:t>22/06/1439</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05963190-F30C-4198-8533-36ADD098F4E8}" type="slidenum">
              <a:rPr lang="ar-IQ" smtClean="0"/>
              <a:t>‹#›</a:t>
            </a:fld>
            <a:endParaRPr lang="ar-IQ"/>
          </a:p>
        </p:txBody>
      </p:sp>
    </p:spTree>
    <p:extLst>
      <p:ext uri="{BB962C8B-B14F-4D97-AF65-F5344CB8AC3E}">
        <p14:creationId xmlns:p14="http://schemas.microsoft.com/office/powerpoint/2010/main" val="4276980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2E4DD612-BE7D-4EDD-A343-1B246FCA284B}" type="datetimeFigureOut">
              <a:rPr lang="ar-IQ" smtClean="0"/>
              <a:t>22/06/1439</a:t>
            </a:fld>
            <a:endParaRPr lang="ar-IQ"/>
          </a:p>
        </p:txBody>
      </p:sp>
      <p:sp>
        <p:nvSpPr>
          <p:cNvPr id="5" name="Footer Placeholder 3"/>
          <p:cNvSpPr>
            <a:spLocks noGrp="1"/>
          </p:cNvSpPr>
          <p:nvPr>
            <p:ph type="ftr" sz="quarter" idx="11"/>
          </p:nvPr>
        </p:nvSpPr>
        <p:spPr/>
        <p:txBody>
          <a:bodyPr/>
          <a:lstStyle/>
          <a:p>
            <a:endParaRPr lang="ar-IQ"/>
          </a:p>
        </p:txBody>
      </p:sp>
      <p:sp>
        <p:nvSpPr>
          <p:cNvPr id="6" name="Slide Number Placeholder 4"/>
          <p:cNvSpPr>
            <a:spLocks noGrp="1"/>
          </p:cNvSpPr>
          <p:nvPr>
            <p:ph type="sldNum" sz="quarter" idx="12"/>
          </p:nvPr>
        </p:nvSpPr>
        <p:spPr/>
        <p:txBody>
          <a:bodyPr/>
          <a:lstStyle/>
          <a:p>
            <a:fld id="{05963190-F30C-4198-8533-36ADD098F4E8}" type="slidenum">
              <a:rPr lang="ar-IQ" smtClean="0"/>
              <a:t>‹#›</a:t>
            </a:fld>
            <a:endParaRPr lang="ar-IQ"/>
          </a:p>
        </p:txBody>
      </p:sp>
    </p:spTree>
    <p:extLst>
      <p:ext uri="{BB962C8B-B14F-4D97-AF65-F5344CB8AC3E}">
        <p14:creationId xmlns:p14="http://schemas.microsoft.com/office/powerpoint/2010/main" val="3378590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E4DD612-BE7D-4EDD-A343-1B246FCA284B}" type="datetimeFigureOut">
              <a:rPr lang="ar-IQ" smtClean="0"/>
              <a:t>22/06/1439</a:t>
            </a:fld>
            <a:endParaRPr lang="ar-IQ"/>
          </a:p>
        </p:txBody>
      </p:sp>
      <p:sp>
        <p:nvSpPr>
          <p:cNvPr id="5" name="Footer Placeholder 2"/>
          <p:cNvSpPr>
            <a:spLocks noGrp="1"/>
          </p:cNvSpPr>
          <p:nvPr>
            <p:ph type="ftr" sz="quarter" idx="11"/>
          </p:nvPr>
        </p:nvSpPr>
        <p:spPr/>
        <p:txBody>
          <a:bodyPr/>
          <a:lstStyle/>
          <a:p>
            <a:endParaRPr lang="ar-IQ"/>
          </a:p>
        </p:txBody>
      </p:sp>
      <p:sp>
        <p:nvSpPr>
          <p:cNvPr id="6" name="Slide Number Placeholder 3"/>
          <p:cNvSpPr>
            <a:spLocks noGrp="1"/>
          </p:cNvSpPr>
          <p:nvPr>
            <p:ph type="sldNum" sz="quarter" idx="12"/>
          </p:nvPr>
        </p:nvSpPr>
        <p:spPr/>
        <p:txBody>
          <a:bodyPr/>
          <a:lstStyle/>
          <a:p>
            <a:fld id="{05963190-F30C-4198-8533-36ADD098F4E8}" type="slidenum">
              <a:rPr lang="ar-IQ" smtClean="0"/>
              <a:t>‹#›</a:t>
            </a:fld>
            <a:endParaRPr lang="ar-IQ"/>
          </a:p>
        </p:txBody>
      </p:sp>
    </p:spTree>
    <p:extLst>
      <p:ext uri="{BB962C8B-B14F-4D97-AF65-F5344CB8AC3E}">
        <p14:creationId xmlns:p14="http://schemas.microsoft.com/office/powerpoint/2010/main" val="1702263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2E4DD612-BE7D-4EDD-A343-1B246FCA284B}" type="datetimeFigureOut">
              <a:rPr lang="ar-IQ" smtClean="0"/>
              <a:t>22/06/1439</a:t>
            </a:fld>
            <a:endParaRPr lang="ar-IQ"/>
          </a:p>
        </p:txBody>
      </p:sp>
      <p:sp>
        <p:nvSpPr>
          <p:cNvPr id="5" name="Footer Placeholder 5"/>
          <p:cNvSpPr>
            <a:spLocks noGrp="1"/>
          </p:cNvSpPr>
          <p:nvPr>
            <p:ph type="ftr" sz="quarter" idx="11"/>
          </p:nvPr>
        </p:nvSpPr>
        <p:spPr/>
        <p:txBody>
          <a:bodyPr/>
          <a:lstStyle/>
          <a:p>
            <a:endParaRPr lang="ar-IQ"/>
          </a:p>
        </p:txBody>
      </p:sp>
      <p:sp>
        <p:nvSpPr>
          <p:cNvPr id="6" name="Slide Number Placeholder 6"/>
          <p:cNvSpPr>
            <a:spLocks noGrp="1"/>
          </p:cNvSpPr>
          <p:nvPr>
            <p:ph type="sldNum" sz="quarter" idx="12"/>
          </p:nvPr>
        </p:nvSpPr>
        <p:spPr/>
        <p:txBody>
          <a:bodyPr/>
          <a:lstStyle/>
          <a:p>
            <a:fld id="{05963190-F30C-4198-8533-36ADD098F4E8}" type="slidenum">
              <a:rPr lang="ar-IQ" smtClean="0"/>
              <a:t>‹#›</a:t>
            </a:fld>
            <a:endParaRPr lang="ar-IQ"/>
          </a:p>
        </p:txBody>
      </p:sp>
    </p:spTree>
    <p:extLst>
      <p:ext uri="{BB962C8B-B14F-4D97-AF65-F5344CB8AC3E}">
        <p14:creationId xmlns:p14="http://schemas.microsoft.com/office/powerpoint/2010/main" val="4257721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4DD612-BE7D-4EDD-A343-1B246FCA284B}" type="datetimeFigureOut">
              <a:rPr lang="ar-IQ" smtClean="0"/>
              <a:t>22/06/1439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05963190-F30C-4198-8533-36ADD098F4E8}" type="slidenum">
              <a:rPr lang="ar-IQ" smtClean="0"/>
              <a:t>‹#›</a:t>
            </a:fld>
            <a:endParaRPr lang="ar-IQ"/>
          </a:p>
        </p:txBody>
      </p:sp>
    </p:spTree>
    <p:extLst>
      <p:ext uri="{BB962C8B-B14F-4D97-AF65-F5344CB8AC3E}">
        <p14:creationId xmlns:p14="http://schemas.microsoft.com/office/powerpoint/2010/main" val="2994135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E4DD612-BE7D-4EDD-A343-1B246FCA284B}" type="datetimeFigureOut">
              <a:rPr lang="ar-IQ" smtClean="0"/>
              <a:t>22/06/1439</a:t>
            </a:fld>
            <a:endParaRPr lang="ar-IQ"/>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ar-IQ"/>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5963190-F30C-4198-8533-36ADD098F4E8}" type="slidenum">
              <a:rPr lang="ar-IQ" smtClean="0"/>
              <a:t>‹#›</a:t>
            </a:fld>
            <a:endParaRPr lang="ar-IQ"/>
          </a:p>
        </p:txBody>
      </p:sp>
    </p:spTree>
    <p:extLst>
      <p:ext uri="{BB962C8B-B14F-4D97-AF65-F5344CB8AC3E}">
        <p14:creationId xmlns:p14="http://schemas.microsoft.com/office/powerpoint/2010/main" val="3268061285"/>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IQ" dirty="0" smtClean="0"/>
              <a:t>مبادئ وقاية عملي</a:t>
            </a:r>
            <a:endParaRPr lang="ar-IQ" dirty="0"/>
          </a:p>
        </p:txBody>
      </p:sp>
      <p:sp>
        <p:nvSpPr>
          <p:cNvPr id="3" name="Subtitle 2"/>
          <p:cNvSpPr>
            <a:spLocks noGrp="1"/>
          </p:cNvSpPr>
          <p:nvPr>
            <p:ph type="subTitle" idx="1"/>
          </p:nvPr>
        </p:nvSpPr>
        <p:spPr/>
        <p:txBody>
          <a:bodyPr/>
          <a:lstStyle/>
          <a:p>
            <a:r>
              <a:rPr lang="ar-IQ" dirty="0" smtClean="0"/>
              <a:t>المحاضرة الثامنة</a:t>
            </a:r>
            <a:endParaRPr lang="ar-IQ" dirty="0"/>
          </a:p>
        </p:txBody>
      </p:sp>
    </p:spTree>
    <p:extLst>
      <p:ext uri="{BB962C8B-B14F-4D97-AF65-F5344CB8AC3E}">
        <p14:creationId xmlns:p14="http://schemas.microsoft.com/office/powerpoint/2010/main" val="749140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382138"/>
            <a:ext cx="8946541" cy="5866262"/>
          </a:xfrm>
        </p:spPr>
        <p:txBody>
          <a:bodyPr/>
          <a:lstStyle/>
          <a:p>
            <a:r>
              <a:rPr lang="ar-IQ" b="1" dirty="0"/>
              <a:t>الذبول البكتيري على القرعيات </a:t>
            </a:r>
            <a:r>
              <a:rPr lang="en-US" b="1" dirty="0"/>
              <a:t>Bacterial Wilt of Cucurbits</a:t>
            </a:r>
            <a:endParaRPr lang="en-US" dirty="0"/>
          </a:p>
          <a:p>
            <a:r>
              <a:rPr lang="ar-IQ" b="1" dirty="0"/>
              <a:t>الأعراض : </a:t>
            </a:r>
            <a:r>
              <a:rPr lang="ar-IQ" dirty="0"/>
              <a:t>تبدأ الأعراض بذبول ورقة واحدة ثم ينتشر المرض ليشمل جميع الأوراق و تجف السيقان و عند عمل مقطع عرضي و الضغط على الجزء المقطوع تظهر إفرازات بكتيرية لزجة تأخذ شكل الخيوط الرفيعة عند سحب الجزئين عن بعضهما برفق </a:t>
            </a:r>
            <a:r>
              <a:rPr lang="ar-IQ" dirty="0" smtClean="0"/>
              <a:t>.</a:t>
            </a:r>
          </a:p>
          <a:p>
            <a:r>
              <a:rPr lang="ar-IQ" dirty="0"/>
              <a:t>المسبب : </a:t>
            </a:r>
            <a:r>
              <a:rPr lang="en-US" i="1" dirty="0" err="1"/>
              <a:t>Erwinia</a:t>
            </a:r>
            <a:r>
              <a:rPr lang="en-US" dirty="0"/>
              <a:t> </a:t>
            </a:r>
            <a:r>
              <a:rPr lang="en-US" i="1" dirty="0" err="1"/>
              <a:t>trucheiphilia</a:t>
            </a:r>
            <a:r>
              <a:rPr lang="ar-IQ" dirty="0"/>
              <a:t> تنتقل هذه البكتريا بواسطة خنفساء القرعيات المخططة و خنفساء القرعيات ذات البقع .</a:t>
            </a:r>
            <a:endParaRPr lang="en-US" dirty="0"/>
          </a:p>
          <a:p>
            <a:r>
              <a:rPr lang="ar-IQ" b="1" dirty="0"/>
              <a:t>المكافحة :</a:t>
            </a:r>
            <a:r>
              <a:rPr lang="ar-IQ" dirty="0"/>
              <a:t> تتم بواسطة مكافحة الحشرات الناقلة بالمبيدات الحشرية مثل السومسيدين و للبكتريا يستخدم المضاد الحياتي ستربتومايسين بمقدار 1 غم/لتر .</a:t>
            </a:r>
            <a:endParaRPr lang="en-US" dirty="0"/>
          </a:p>
          <a:p>
            <a:endParaRPr lang="en-US" dirty="0"/>
          </a:p>
          <a:p>
            <a:endParaRPr lang="ar-IQ" dirty="0"/>
          </a:p>
        </p:txBody>
      </p:sp>
      <p:pic>
        <p:nvPicPr>
          <p:cNvPr id="4" name="صورة 12"/>
          <p:cNvPicPr/>
          <p:nvPr/>
        </p:nvPicPr>
        <p:blipFill>
          <a:blip r:embed="rId2">
            <a:extLst>
              <a:ext uri="{28A0092B-C50C-407E-A947-70E740481C1C}">
                <a14:useLocalDpi xmlns:a14="http://schemas.microsoft.com/office/drawing/2010/main" val="0"/>
              </a:ext>
            </a:extLst>
          </a:blip>
          <a:stretch>
            <a:fillRect/>
          </a:stretch>
        </p:blipFill>
        <p:spPr>
          <a:xfrm>
            <a:off x="721090" y="3483591"/>
            <a:ext cx="4990465" cy="3105150"/>
          </a:xfrm>
          <a:prstGeom prst="rect">
            <a:avLst/>
          </a:prstGeom>
        </p:spPr>
      </p:pic>
      <p:pic>
        <p:nvPicPr>
          <p:cNvPr id="5" name="صورة 16"/>
          <p:cNvPicPr/>
          <p:nvPr/>
        </p:nvPicPr>
        <p:blipFill>
          <a:blip r:embed="rId3">
            <a:extLst>
              <a:ext uri="{28A0092B-C50C-407E-A947-70E740481C1C}">
                <a14:useLocalDpi xmlns:a14="http://schemas.microsoft.com/office/drawing/2010/main" val="0"/>
              </a:ext>
            </a:extLst>
          </a:blip>
          <a:stretch>
            <a:fillRect/>
          </a:stretch>
        </p:blipFill>
        <p:spPr>
          <a:xfrm>
            <a:off x="6093777" y="4712316"/>
            <a:ext cx="5057140" cy="1876425"/>
          </a:xfrm>
          <a:prstGeom prst="rect">
            <a:avLst/>
          </a:prstGeom>
        </p:spPr>
      </p:pic>
    </p:spTree>
    <p:extLst>
      <p:ext uri="{BB962C8B-B14F-4D97-AF65-F5344CB8AC3E}">
        <p14:creationId xmlns:p14="http://schemas.microsoft.com/office/powerpoint/2010/main" val="3114773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368490"/>
            <a:ext cx="8946541" cy="5879909"/>
          </a:xfrm>
        </p:spPr>
        <p:txBody>
          <a:bodyPr/>
          <a:lstStyle/>
          <a:p>
            <a:r>
              <a:rPr lang="ar-IQ" b="1" dirty="0"/>
              <a:t>فايروس موزائيك الخيار </a:t>
            </a:r>
            <a:r>
              <a:rPr lang="en-US" b="1" dirty="0"/>
              <a:t>Cucumber Mosaic Virus</a:t>
            </a:r>
            <a:endParaRPr lang="en-US" dirty="0"/>
          </a:p>
          <a:p>
            <a:r>
              <a:rPr lang="ar-IQ" b="1" dirty="0"/>
              <a:t>الأعراض : </a:t>
            </a:r>
            <a:r>
              <a:rPr lang="ar-IQ" dirty="0"/>
              <a:t>تظهر أعراض الإصابة على هيئة تبرقش على الأوراق الحديثة يعقبه تشوهها و تجعدها و إلتفاف حوافها نحو الأسفل, على الأوراق الكبيرة تظهر مناطق صفراء على امتداد الحواف تتحول تدريجيا" إلى مناطق ميتة لا تلبث أن تنتشر حتى تشمل معظم النصل فتؤدي بالنهاية إلى موت الورقة و تبقى عالقة أو تسقط على الأرض تاركة الأفرع عارية, و على الثمار تظهر مناطق خضراء شاحبة أو بيضاء على هيئة ثآليل تؤدي إلى خشونة الثمار و تشوهها و ذلك بالنسبة للثمار التي تكونت بعد ظهور الإصابة, أما بالنسبة للثمار التي تتكون في مرحلة متأخرة من الإصابة يظهر عليها تبرقش خفيف و غالبا" ما يكون طعم الثمار لاذع و لا يصلح للتخليل </a:t>
            </a:r>
            <a:r>
              <a:rPr lang="ar-IQ" dirty="0" smtClean="0"/>
              <a:t>.</a:t>
            </a:r>
          </a:p>
          <a:p>
            <a:r>
              <a:rPr lang="ar-IQ" dirty="0"/>
              <a:t>المسبب : فايروس </a:t>
            </a:r>
            <a:r>
              <a:rPr lang="en-US" dirty="0"/>
              <a:t>Cucumber Mosaic Virus</a:t>
            </a:r>
            <a:r>
              <a:rPr lang="ar-IQ" dirty="0"/>
              <a:t> </a:t>
            </a:r>
            <a:endParaRPr lang="ar-IQ" dirty="0" smtClean="0"/>
          </a:p>
          <a:p>
            <a:r>
              <a:rPr lang="ar-IQ" dirty="0" smtClean="0"/>
              <a:t>ينتقل </a:t>
            </a:r>
            <a:r>
              <a:rPr lang="ar-IQ" dirty="0"/>
              <a:t>هذا الفايروس ببذور و كذلك بواسطة حشرات المن .</a:t>
            </a:r>
            <a:endParaRPr lang="en-US" dirty="0"/>
          </a:p>
          <a:p>
            <a:r>
              <a:rPr lang="ar-IQ" b="1" dirty="0"/>
              <a:t>المكافحة :</a:t>
            </a:r>
            <a:endParaRPr lang="en-US" dirty="0"/>
          </a:p>
          <a:p>
            <a:pPr lvl="0"/>
            <a:r>
              <a:rPr lang="ar-IQ" dirty="0"/>
              <a:t>زراعة أصناف مقاومة مثل </a:t>
            </a:r>
            <a:r>
              <a:rPr lang="en-US" dirty="0"/>
              <a:t>Table green</a:t>
            </a:r>
            <a:r>
              <a:rPr lang="ar-IQ" dirty="0"/>
              <a:t> </a:t>
            </a:r>
            <a:endParaRPr lang="ar-IQ" dirty="0" smtClean="0"/>
          </a:p>
          <a:p>
            <a:pPr lvl="0"/>
            <a:r>
              <a:rPr lang="ar-IQ" dirty="0" smtClean="0"/>
              <a:t>أو </a:t>
            </a:r>
            <a:r>
              <a:rPr lang="en-US" dirty="0" smtClean="0"/>
              <a:t> </a:t>
            </a:r>
            <a:r>
              <a:rPr lang="en-US" dirty="0"/>
              <a:t>SMR-58</a:t>
            </a:r>
            <a:r>
              <a:rPr lang="ar-IQ" dirty="0"/>
              <a:t> أو </a:t>
            </a:r>
            <a:r>
              <a:rPr lang="en-US" dirty="0"/>
              <a:t> SMR-18</a:t>
            </a:r>
            <a:r>
              <a:rPr lang="ar-IQ" dirty="0"/>
              <a:t> .</a:t>
            </a:r>
            <a:endParaRPr lang="en-US" dirty="0"/>
          </a:p>
          <a:p>
            <a:pPr lvl="0"/>
            <a:r>
              <a:rPr lang="ar-IQ" dirty="0"/>
              <a:t>التخلص من الأدغال و النباتات المصابة .</a:t>
            </a:r>
            <a:endParaRPr lang="en-US" dirty="0"/>
          </a:p>
          <a:p>
            <a:pPr lvl="0"/>
            <a:r>
              <a:rPr lang="ar-IQ" dirty="0"/>
              <a:t>مكافحة حشرات المن بإستخدام مبيد جهازي .</a:t>
            </a:r>
            <a:endParaRPr lang="en-US" dirty="0"/>
          </a:p>
          <a:p>
            <a:endParaRPr lang="en-US" dirty="0"/>
          </a:p>
          <a:p>
            <a:endParaRPr lang="ar-IQ" dirty="0"/>
          </a:p>
        </p:txBody>
      </p:sp>
      <p:pic>
        <p:nvPicPr>
          <p:cNvPr id="4" name="صورة 24"/>
          <p:cNvPicPr/>
          <p:nvPr/>
        </p:nvPicPr>
        <p:blipFill>
          <a:blip r:embed="rId2">
            <a:extLst>
              <a:ext uri="{28A0092B-C50C-407E-A947-70E740481C1C}">
                <a14:useLocalDpi xmlns:a14="http://schemas.microsoft.com/office/drawing/2010/main" val="0"/>
              </a:ext>
            </a:extLst>
          </a:blip>
          <a:stretch>
            <a:fillRect/>
          </a:stretch>
        </p:blipFill>
        <p:spPr>
          <a:xfrm>
            <a:off x="298094" y="2917066"/>
            <a:ext cx="4772025" cy="3562350"/>
          </a:xfrm>
          <a:prstGeom prst="rect">
            <a:avLst/>
          </a:prstGeom>
        </p:spPr>
      </p:pic>
    </p:spTree>
    <p:extLst>
      <p:ext uri="{BB962C8B-B14F-4D97-AF65-F5344CB8AC3E}">
        <p14:creationId xmlns:p14="http://schemas.microsoft.com/office/powerpoint/2010/main" val="1333580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341194"/>
            <a:ext cx="8946541" cy="5907205"/>
          </a:xfrm>
        </p:spPr>
        <p:txBody>
          <a:bodyPr>
            <a:normAutofit lnSpcReduction="10000"/>
          </a:bodyPr>
          <a:lstStyle/>
          <a:p>
            <a:r>
              <a:rPr lang="ar-IQ" b="1" dirty="0"/>
              <a:t>ذبابة الطماطة البيضاء</a:t>
            </a:r>
            <a:endParaRPr lang="en-US" dirty="0"/>
          </a:p>
          <a:p>
            <a:r>
              <a:rPr lang="ar-IQ" b="1" dirty="0"/>
              <a:t>    </a:t>
            </a:r>
            <a:r>
              <a:rPr lang="ar-IQ" dirty="0"/>
              <a:t>تعتبر الذبابة البيضاء من أخطر الآفات الحشرية على محصول الطماطة إذ تمتص عصارة النباتات  و تنقل مرض تجعد و إصفرار الطماطة الفايروسي, و تسبب التغذية وجود بقع صفراء مكان الإمتصاص و تفرز الحشرة ندوة عسلية إذ ينمو عليها فطر العفن الأسود و مع نقل مرض تجعد و إصفرار أوراق الطماطة تتقزم النباتات و يختزل نصل الورقة و تتقارب السلاميات و تقل الأزهار و العقد و تنتج ثمار صغيرة رديئة و يتدهور المحصول </a:t>
            </a:r>
            <a:r>
              <a:rPr lang="ar-IQ" dirty="0" smtClean="0"/>
              <a:t>.</a:t>
            </a:r>
          </a:p>
          <a:p>
            <a:r>
              <a:rPr lang="ar-IQ" b="1" dirty="0"/>
              <a:t>المكافحة :</a:t>
            </a:r>
            <a:endParaRPr lang="en-US" dirty="0"/>
          </a:p>
          <a:p>
            <a:pPr lvl="0"/>
            <a:r>
              <a:rPr lang="ar-IQ" dirty="0"/>
              <a:t>زراعة أصناف مقاومة .</a:t>
            </a:r>
            <a:endParaRPr lang="en-US" dirty="0"/>
          </a:p>
          <a:p>
            <a:pPr lvl="0"/>
            <a:r>
              <a:rPr lang="ar-IQ" dirty="0"/>
              <a:t>إستخدام الأعداء الطبيعية .</a:t>
            </a:r>
            <a:endParaRPr lang="en-US" dirty="0"/>
          </a:p>
          <a:p>
            <a:pPr lvl="0"/>
            <a:r>
              <a:rPr lang="ar-IQ" dirty="0"/>
              <a:t>إستخدام أكثر من مبيد واحد نظرا" لمقاومتها </a:t>
            </a:r>
            <a:endParaRPr lang="ar-IQ" dirty="0" smtClean="0"/>
          </a:p>
          <a:p>
            <a:pPr lvl="0"/>
            <a:r>
              <a:rPr lang="ar-IQ" dirty="0" smtClean="0"/>
              <a:t>و </a:t>
            </a:r>
            <a:r>
              <a:rPr lang="ar-IQ" dirty="0"/>
              <a:t>كثرة عوائلها .</a:t>
            </a:r>
            <a:endParaRPr lang="en-US" dirty="0"/>
          </a:p>
          <a:p>
            <a:r>
              <a:rPr lang="ar-IQ" b="1" dirty="0"/>
              <a:t>المكافحة :</a:t>
            </a:r>
            <a:endParaRPr lang="en-US" dirty="0"/>
          </a:p>
          <a:p>
            <a:pPr lvl="0"/>
            <a:r>
              <a:rPr lang="ar-IQ" dirty="0"/>
              <a:t>زراعة أصناف مقاومة .</a:t>
            </a:r>
            <a:endParaRPr lang="en-US" dirty="0"/>
          </a:p>
          <a:p>
            <a:pPr lvl="0"/>
            <a:r>
              <a:rPr lang="ar-IQ" dirty="0"/>
              <a:t>إستخدام الأعداء الطبيعية .</a:t>
            </a:r>
            <a:endParaRPr lang="en-US" dirty="0"/>
          </a:p>
          <a:p>
            <a:pPr lvl="0"/>
            <a:r>
              <a:rPr lang="ar-IQ" dirty="0"/>
              <a:t>إستخدام أكثر من مبيد واحد نظرا" </a:t>
            </a:r>
            <a:r>
              <a:rPr lang="ar-IQ" dirty="0" smtClean="0"/>
              <a:t>لمقاومتها</a:t>
            </a:r>
          </a:p>
          <a:p>
            <a:pPr lvl="0"/>
            <a:r>
              <a:rPr lang="ar-IQ" dirty="0" smtClean="0"/>
              <a:t> </a:t>
            </a:r>
            <a:r>
              <a:rPr lang="ar-IQ" dirty="0"/>
              <a:t>و كثرة عوائلها .</a:t>
            </a:r>
            <a:endParaRPr lang="en-US" dirty="0"/>
          </a:p>
          <a:p>
            <a:endParaRPr lang="ar-IQ" dirty="0"/>
          </a:p>
        </p:txBody>
      </p:sp>
      <p:pic>
        <p:nvPicPr>
          <p:cNvPr id="4" name="صورة 20"/>
          <p:cNvPicPr/>
          <p:nvPr/>
        </p:nvPicPr>
        <p:blipFill>
          <a:blip r:embed="rId2">
            <a:extLst>
              <a:ext uri="{28A0092B-C50C-407E-A947-70E740481C1C}">
                <a14:useLocalDpi xmlns:a14="http://schemas.microsoft.com/office/drawing/2010/main" val="0"/>
              </a:ext>
            </a:extLst>
          </a:blip>
          <a:stretch>
            <a:fillRect/>
          </a:stretch>
        </p:blipFill>
        <p:spPr>
          <a:xfrm>
            <a:off x="354842" y="2347416"/>
            <a:ext cx="5587170" cy="3681056"/>
          </a:xfrm>
          <a:prstGeom prst="rect">
            <a:avLst/>
          </a:prstGeom>
        </p:spPr>
      </p:pic>
    </p:spTree>
    <p:extLst>
      <p:ext uri="{BB962C8B-B14F-4D97-AF65-F5344CB8AC3E}">
        <p14:creationId xmlns:p14="http://schemas.microsoft.com/office/powerpoint/2010/main" val="4071370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286604"/>
            <a:ext cx="8946541" cy="5961796"/>
          </a:xfrm>
        </p:spPr>
        <p:txBody>
          <a:bodyPr/>
          <a:lstStyle/>
          <a:p>
            <a:r>
              <a:rPr lang="ar-IQ" b="1" dirty="0"/>
              <a:t>المن </a:t>
            </a:r>
            <a:r>
              <a:rPr lang="en-US" b="1" dirty="0"/>
              <a:t>Aphids</a:t>
            </a:r>
            <a:endParaRPr lang="en-US" dirty="0"/>
          </a:p>
          <a:p>
            <a:r>
              <a:rPr lang="ar-IQ" dirty="0"/>
              <a:t>    تتغذى حشرات المن على عصارة نباتات الطماطة و تتميز الإصابة بوجود بؤر مصابة على حواف حقول الطماطة و ترى مستعمراتها على السطح السفلي للأوراق و البراعم و تظهر تشوهات على النباتات و تسبب ضعف النباتات و تجعد الأوراق على شكل فنجان و تقزم النباتات مع إفراز ندوة عسلية تترمم عليها فطريات العفن الأسود مما يؤدي الى التصاق الأتربة بها و تقليل كفاءة العمليات الحيوية في النبات و كذلك نقل مرض تبرقش الخيار الفايروسي </a:t>
            </a:r>
            <a:r>
              <a:rPr lang="ar-IQ" dirty="0" smtClean="0"/>
              <a:t>.</a:t>
            </a:r>
          </a:p>
          <a:p>
            <a:r>
              <a:rPr lang="ar-IQ" b="1" dirty="0"/>
              <a:t>المكافحة :</a:t>
            </a:r>
            <a:endParaRPr lang="en-US" dirty="0"/>
          </a:p>
          <a:p>
            <a:pPr lvl="0"/>
            <a:r>
              <a:rPr lang="ar-IQ" dirty="0"/>
              <a:t>إزالة الحشائش التي تتربى عليها حشرات المن .</a:t>
            </a:r>
            <a:endParaRPr lang="en-US" dirty="0"/>
          </a:p>
          <a:p>
            <a:pPr lvl="0"/>
            <a:r>
              <a:rPr lang="ar-IQ" dirty="0"/>
              <a:t>إزالة النباتات المتقزمة و المصابة بالفايروس .</a:t>
            </a:r>
            <a:endParaRPr lang="en-US" dirty="0"/>
          </a:p>
          <a:p>
            <a:pPr lvl="0"/>
            <a:r>
              <a:rPr lang="ar-IQ" dirty="0"/>
              <a:t>وضع مصائد لاصقة صفراء في المشاتل المحمية (40-50) </a:t>
            </a:r>
            <a:endParaRPr lang="ar-IQ" dirty="0" smtClean="0"/>
          </a:p>
          <a:p>
            <a:pPr lvl="0"/>
            <a:r>
              <a:rPr lang="ar-IQ" dirty="0" smtClean="0"/>
              <a:t>مصيدة </a:t>
            </a:r>
            <a:r>
              <a:rPr lang="ar-IQ" dirty="0"/>
              <a:t>للصوبة .</a:t>
            </a:r>
            <a:endParaRPr lang="en-US" dirty="0"/>
          </a:p>
          <a:p>
            <a:pPr lvl="0"/>
            <a:r>
              <a:rPr lang="ar-IQ" dirty="0"/>
              <a:t>الرش بالمبيدات مثل مبيد اريزونا .</a:t>
            </a:r>
            <a:endParaRPr lang="en-US" dirty="0"/>
          </a:p>
          <a:p>
            <a:endParaRPr lang="en-US" dirty="0"/>
          </a:p>
          <a:p>
            <a:endParaRPr lang="ar-IQ" dirty="0"/>
          </a:p>
        </p:txBody>
      </p:sp>
      <p:pic>
        <p:nvPicPr>
          <p:cNvPr id="4" name="صورة 25"/>
          <p:cNvPicPr/>
          <p:nvPr/>
        </p:nvPicPr>
        <p:blipFill>
          <a:blip r:embed="rId2">
            <a:extLst>
              <a:ext uri="{28A0092B-C50C-407E-A947-70E740481C1C}">
                <a14:useLocalDpi xmlns:a14="http://schemas.microsoft.com/office/drawing/2010/main" val="0"/>
              </a:ext>
            </a:extLst>
          </a:blip>
          <a:stretch>
            <a:fillRect/>
          </a:stretch>
        </p:blipFill>
        <p:spPr>
          <a:xfrm>
            <a:off x="116503" y="2586747"/>
            <a:ext cx="4752975" cy="3076575"/>
          </a:xfrm>
          <a:prstGeom prst="rect">
            <a:avLst/>
          </a:prstGeom>
        </p:spPr>
      </p:pic>
    </p:spTree>
    <p:extLst>
      <p:ext uri="{BB962C8B-B14F-4D97-AF65-F5344CB8AC3E}">
        <p14:creationId xmlns:p14="http://schemas.microsoft.com/office/powerpoint/2010/main" val="3062058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204716"/>
            <a:ext cx="8946541" cy="6043683"/>
          </a:xfrm>
        </p:spPr>
        <p:txBody>
          <a:bodyPr/>
          <a:lstStyle/>
          <a:p>
            <a:r>
              <a:rPr lang="ar-IQ" b="1" dirty="0"/>
              <a:t>دودة ثمار الطماطة</a:t>
            </a:r>
            <a:endParaRPr lang="en-US" dirty="0"/>
          </a:p>
          <a:p>
            <a:r>
              <a:rPr lang="ar-IQ" dirty="0"/>
              <a:t>    تظهر الإصابة في الفترة من أبريل حتى نهاية سبتمبر و تتلف اليرقات ألأعضاء التكاثرية في النباتات مثل البراعم و الأزهار, و تتميز الإصابة على الثمار بوجود فوهة ثقوب دائرية و تفضل اليرقة ثمار الطماطة الخضراء غير الناضجة و تتغذى عند إتصال العنق بالثمرة إذ يظهر مقدم جسم اليرقة داخل الثمرة و مؤخر الجسم خارجها مع وجود براز على مدخل فوهة الثقوب مما يؤدي الى تعفن الثمار و تلفها </a:t>
            </a:r>
            <a:r>
              <a:rPr lang="ar-IQ" dirty="0" smtClean="0"/>
              <a:t>.</a:t>
            </a:r>
          </a:p>
          <a:p>
            <a:pPr lvl="0"/>
            <a:r>
              <a:rPr lang="ar-IQ" dirty="0"/>
              <a:t>النظافة الزراعية و التخلص من الحشائش التي تصيبها الآفة .</a:t>
            </a:r>
            <a:endParaRPr lang="en-US" dirty="0"/>
          </a:p>
          <a:p>
            <a:pPr lvl="0"/>
            <a:r>
              <a:rPr lang="ar-IQ" dirty="0"/>
              <a:t>جمع الثمار الخضراء المصابة و اعدامها بما فيها من يرقات .</a:t>
            </a:r>
            <a:endParaRPr lang="en-US" dirty="0"/>
          </a:p>
          <a:p>
            <a:pPr lvl="0"/>
            <a:r>
              <a:rPr lang="ar-IQ" dirty="0"/>
              <a:t>استخدام مصائد الفورمون لذكور فراشات دودة اللوز الأمريكية (دودة ثمار الطماطة) فتضع الإناث بيضا" غير مخصب لا يفقس .</a:t>
            </a:r>
            <a:endParaRPr lang="en-US" dirty="0"/>
          </a:p>
          <a:p>
            <a:pPr lvl="0"/>
            <a:r>
              <a:rPr lang="ar-IQ" dirty="0"/>
              <a:t>استخدام بدائل مبيدات دودة ورق القطن على دودة ثمار الطماطة .</a:t>
            </a:r>
            <a:endParaRPr lang="en-US" dirty="0"/>
          </a:p>
          <a:p>
            <a:endParaRPr lang="en-US" dirty="0"/>
          </a:p>
          <a:p>
            <a:endParaRPr lang="ar-IQ" dirty="0"/>
          </a:p>
        </p:txBody>
      </p:sp>
      <p:pic>
        <p:nvPicPr>
          <p:cNvPr id="4" name="صورة 26"/>
          <p:cNvPicPr/>
          <p:nvPr/>
        </p:nvPicPr>
        <p:blipFill>
          <a:blip r:embed="rId2">
            <a:extLst>
              <a:ext uri="{28A0092B-C50C-407E-A947-70E740481C1C}">
                <a14:useLocalDpi xmlns:a14="http://schemas.microsoft.com/office/drawing/2010/main" val="0"/>
              </a:ext>
            </a:extLst>
          </a:blip>
          <a:stretch>
            <a:fillRect/>
          </a:stretch>
        </p:blipFill>
        <p:spPr>
          <a:xfrm>
            <a:off x="2724576" y="4125368"/>
            <a:ext cx="2457450" cy="2275205"/>
          </a:xfrm>
          <a:prstGeom prst="rect">
            <a:avLst/>
          </a:prstGeom>
        </p:spPr>
      </p:pic>
      <p:pic>
        <p:nvPicPr>
          <p:cNvPr id="5" name="صورة 27"/>
          <p:cNvPicPr/>
          <p:nvPr/>
        </p:nvPicPr>
        <p:blipFill>
          <a:blip r:embed="rId3">
            <a:extLst>
              <a:ext uri="{28A0092B-C50C-407E-A947-70E740481C1C}">
                <a14:useLocalDpi xmlns:a14="http://schemas.microsoft.com/office/drawing/2010/main" val="0"/>
              </a:ext>
            </a:extLst>
          </a:blip>
          <a:stretch>
            <a:fillRect/>
          </a:stretch>
        </p:blipFill>
        <p:spPr>
          <a:xfrm>
            <a:off x="5868102" y="4125368"/>
            <a:ext cx="2581275" cy="2273935"/>
          </a:xfrm>
          <a:prstGeom prst="rect">
            <a:avLst/>
          </a:prstGeom>
        </p:spPr>
      </p:pic>
    </p:spTree>
    <p:extLst>
      <p:ext uri="{BB962C8B-B14F-4D97-AF65-F5344CB8AC3E}">
        <p14:creationId xmlns:p14="http://schemas.microsoft.com/office/powerpoint/2010/main" val="26261334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7</TotalTime>
  <Words>620</Words>
  <Application>Microsoft Office PowerPoint</Application>
  <PresentationFormat>Widescreen</PresentationFormat>
  <Paragraphs>41</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Century Gothic</vt:lpstr>
      <vt:lpstr>Times New Roman</vt:lpstr>
      <vt:lpstr>Wingdings 3</vt:lpstr>
      <vt:lpstr>Ion</vt:lpstr>
      <vt:lpstr>مبادئ وقاية عملي</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مبادئ وقاية عملي</dc:title>
  <dc:creator>City Centre</dc:creator>
  <cp:lastModifiedBy>City Centre</cp:lastModifiedBy>
  <cp:revision>8</cp:revision>
  <dcterms:created xsi:type="dcterms:W3CDTF">2018-03-09T07:42:32Z</dcterms:created>
  <dcterms:modified xsi:type="dcterms:W3CDTF">2018-03-09T07:49:46Z</dcterms:modified>
</cp:coreProperties>
</file>